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5" r:id="rId4"/>
    <p:sldId id="262" r:id="rId5"/>
    <p:sldId id="263" r:id="rId6"/>
    <p:sldId id="267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C937"/>
    <a:srgbClr val="FFC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86FA7CD1-F46D-7441-AC8B-CDCC3A80F3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CBBAB5A0-CE3B-A643-912D-E88A07C689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22854-FAF9-F748-80F2-1A9B79CF6CB3}" type="datetimeFigureOut">
              <a:rPr lang="cs-CZ" smtClean="0"/>
              <a:t>7.2.2024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A80A45A4-B79F-EA47-B9AA-FCBDAAC3E2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www.adotace.cz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6C4224D5-9472-1D47-A28A-942209DA9A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608FF-C6B7-9149-BCDC-B61481F59B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76015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009A9-0E1C-0543-B46E-210D7472F526}" type="datetimeFigureOut">
              <a:rPr lang="cs-CZ" smtClean="0"/>
              <a:t>7.2.2024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www.adotace.cz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B4332-422F-6542-9565-DB87E41704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15629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1B8A4FD-A1FA-E542-25B0-2152BFE326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37B5F97E-8AB8-9539-DD0D-88B432C72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A82E5BD-5112-1D0F-E5EC-F173FF338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F913-B3CF-3E4B-A0D0-BA414FBE66E7}" type="datetime1">
              <a:rPr lang="cs-CZ" smtClean="0"/>
              <a:t>7.2.2024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DCA6F8-53DF-0315-3E88-6221FF881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ADOTACE - dotační agentura a.s.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7824CA2-58D4-6F72-FC89-A405F7D33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9E2-BAA4-47E5-962E-1A70015C8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665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0F9BB7-DE15-52FA-0905-E628164DE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57E09523-F8A5-B49E-4545-A0C928C63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5CD4884-5835-05DA-C18C-AB696BD76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DBA9-2AF4-5E41-A908-5122180B1A2F}" type="datetime1">
              <a:rPr lang="cs-CZ" smtClean="0"/>
              <a:t>7.2.2024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9FD2ED9-FBBF-28F1-3E07-A29FD2A08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ADOTACE - dotační agentura a.s.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3A719A9-E123-0CEE-0D60-604FD7C3E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9E2-BAA4-47E5-962E-1A70015C8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17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5222DC24-7776-207A-1AC7-86DBF3B24B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9875FE6F-0BE8-00AB-048F-34D6A5458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58438AE-70FC-241E-4794-BB3366F4A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83A9-55AD-D748-81B5-792AC7F187B0}" type="datetime1">
              <a:rPr lang="cs-CZ" smtClean="0"/>
              <a:t>7.2.2024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527D43B-7211-FDC5-CAFD-0C42494BB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ADOTACE - dotační agentura a.s.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34804B5-046E-64D4-8D74-23C119454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9E2-BAA4-47E5-962E-1A70015C8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757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7B2273D-CEDB-84B5-0F08-2978AE606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0D2F32A-5A14-6EA5-42A6-D331D5044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7607EEF-E02B-92BC-CA11-141F8D4B3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7804-7E8A-DA4D-A297-BC1BFA6426E5}" type="datetime1">
              <a:rPr lang="cs-CZ" smtClean="0"/>
              <a:t>7.2.2024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2D0D5BB-BDFA-FFB5-D420-909B6CFA9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ADOTACE - dotační agentura a.s.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DE4596E-EA35-4EF1-7AEC-25EC573E5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9E2-BAA4-47E5-962E-1A70015C8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2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5B83EFD-743C-B1F0-5602-2099D3CB6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D67D06F0-EC89-7852-9608-26E5727FA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BD496DD-94E2-1FD5-DBFD-7B9DA1447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7C8E0-03DC-594A-BE99-F1CDD59928C3}" type="datetime1">
              <a:rPr lang="cs-CZ" smtClean="0"/>
              <a:t>7.2.2024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9A8124E-BAF0-FBC4-0B23-911509C9C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ADOTACE - dotační agentura a.s.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C200471-DA58-3FD2-CC63-CC7640BD6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9E2-BAA4-47E5-962E-1A70015C8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52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DC4DBDA-E7F7-5436-AFBF-732712D47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D61B350-6109-6F9D-CAC8-8F3D2D25CA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E2F9C490-28D9-8986-544F-CD9371DFF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AC09830-78AC-3DAD-FA34-E3C517DE0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903A-97C5-9F43-9ED7-634B581BB730}" type="datetime1">
              <a:rPr lang="cs-CZ" smtClean="0"/>
              <a:t>7.2.2024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D5E75CF-5298-B20B-E953-B39827840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ADOTACE - dotační agentura a.s.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6D59FCA3-6649-4C6F-764D-5DC035429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9E2-BAA4-47E5-962E-1A70015C8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71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CCC275D-DAC3-3664-93AE-CBDE1E1EE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E76C5DB-F075-BA80-77E6-CF678D2C1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C18EEF7-684F-25A4-6022-7253A783B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93233B83-6D89-8D28-A062-A0E70B7EA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248A9862-22AB-02A6-8811-4ADDFCC65F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59D6B3E5-1EB2-FB4B-C052-63B3C6F71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03A41-FB54-5F4A-83D4-465318D37CE6}" type="datetime1">
              <a:rPr lang="cs-CZ" smtClean="0"/>
              <a:t>7.2.2024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A64FB400-407D-E0FC-E027-4A549D634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ADOTACE - dotační agentura a.s.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F3756EB3-DCE3-174A-C027-8D9693F37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9E2-BAA4-47E5-962E-1A70015C8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01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697B383-B5BA-8305-A5B5-E4B9A545B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CD3ED8ED-568D-507C-887E-8633ED091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4A7-5869-8A43-AEA5-D399FC533B9F}" type="datetime1">
              <a:rPr lang="cs-CZ" smtClean="0"/>
              <a:t>7.2.2024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B38DE4DD-A64D-E8ED-0AD4-9ED959077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ADOTACE - dotační agentura a.s.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1158ED5C-CF57-3ADB-F552-C2FCD1927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9E2-BAA4-47E5-962E-1A70015C8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05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118CFD3D-8DE1-EA6C-CC04-FBF589FBC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C354-BC92-F645-8167-AEE35E940E1F}" type="datetime1">
              <a:rPr lang="cs-CZ" smtClean="0"/>
              <a:t>7.2.2024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6D5D59C-F172-1A61-79E4-BE9AE3781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ADOTACE - dotační agentura a.s.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852D718-F3E1-1C12-D377-7E448847C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9E2-BAA4-47E5-962E-1A70015C8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64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B2ADFD0-8F73-3B65-9087-C4B934F6C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7813DBC-BE87-37C5-CEBB-B9A4922BA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7FA7690-26BD-1C76-8B47-1E4F33467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AC2BF74-84C0-507C-D1F6-AF1977964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4685-4575-2946-B3C0-C43F1CC71DA4}" type="datetime1">
              <a:rPr lang="cs-CZ" smtClean="0"/>
              <a:t>7.2.2024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9824AC9-2FCF-0053-45EA-ADCD975CC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ADOTACE - dotační agentura a.s.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134D880-D65C-711E-F87C-5C40615F4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9E2-BAA4-47E5-962E-1A70015C8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85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9F1C355-F670-DBFB-AEAB-CEFBE961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2F2D995A-045F-E786-BB09-0788B8F8E8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0E68FDBD-9617-E872-75F9-1A2A6FE09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2FBC56FA-DDE6-66C2-EBB8-532089597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3882-7DCC-7448-9292-D80F4016B100}" type="datetime1">
              <a:rPr lang="cs-CZ" smtClean="0"/>
              <a:t>7.2.2024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C411A44F-175B-8FC8-B54D-D2323A255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ADOTACE - dotační agentura a.s.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E55A945-AD19-483D-4FEC-08B7A7246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339E2-BAA4-47E5-962E-1A70015C8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85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8A0B7B98-DFD8-6224-F803-6FC0F2BF1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8D24165-09A1-B751-C23B-0043E58A8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3379910-4672-D929-7B58-8CA3AD4C3B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84FF6-51D4-4949-BF64-A2FE5D1E6D1F}" type="datetime1">
              <a:rPr lang="cs-CZ" smtClean="0"/>
              <a:t>7.2.2024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C05F682-D805-20F6-511C-900EB0264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ADOTACE - dotační agentura a.s.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4445707-02BB-BF20-C8A2-C115855D7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339E2-BAA4-47E5-962E-1A70015C8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96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6AFF371-12D4-F09F-CB1F-523062960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4398" y="4135498"/>
            <a:ext cx="7675466" cy="1892289"/>
          </a:xfrm>
        </p:spPr>
        <p:txBody>
          <a:bodyPr>
            <a:normAutofit/>
          </a:bodyPr>
          <a:lstStyle/>
          <a:p>
            <a:r>
              <a:rPr lang="cs-CZ" sz="2800" i="1" dirty="0"/>
              <a:t>,,Jsme agentura zajišťující komplexní poradenství lidskou cestou, formou silných subdodavatelských společností a pomoc s jejich realizací. Nejsme realizační firma propagující své produkty.´´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8E371372-2B91-5046-A8C7-6A34ABEAC4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46" b="-659"/>
          <a:stretch/>
        </p:blipFill>
        <p:spPr>
          <a:xfrm>
            <a:off x="0" y="0"/>
            <a:ext cx="12192000" cy="4325341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A5D1D2E9-D2A2-E54E-8B53-987ABD9C350E}"/>
              </a:ext>
            </a:extLst>
          </p:cNvPr>
          <p:cNvSpPr txBox="1"/>
          <p:nvPr/>
        </p:nvSpPr>
        <p:spPr>
          <a:xfrm>
            <a:off x="1477735" y="465870"/>
            <a:ext cx="92365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</a:lstStyle>
          <a:p>
            <a:pPr algn="ctr"/>
            <a:r>
              <a:rPr lang="cs-CZ" sz="5400" b="1" i="1" dirty="0">
                <a:solidFill>
                  <a:srgbClr val="F9C937"/>
                </a:solidFill>
                <a:latin typeface="Calibri" panose="020F0502020204030204" pitchFamily="34" charset="0"/>
                <a:ea typeface="Silom" pitchFamily="2" charset="-34"/>
                <a:cs typeface="Calibri" panose="020F0502020204030204" pitchFamily="34" charset="0"/>
              </a:rPr>
              <a:t>REPUBLIKOVÝ PROJEKT</a:t>
            </a:r>
          </a:p>
          <a:p>
            <a:pPr algn="ctr"/>
            <a:r>
              <a:rPr lang="cs-CZ" sz="2000" b="1" i="1" dirty="0">
                <a:solidFill>
                  <a:srgbClr val="F9C937"/>
                </a:solidFill>
                <a:latin typeface="Calibri" panose="020F0502020204030204" pitchFamily="34" charset="0"/>
                <a:ea typeface="Silom" pitchFamily="2" charset="-34"/>
                <a:cs typeface="Calibri" panose="020F0502020204030204" pitchFamily="34" charset="0"/>
              </a:rPr>
              <a:t>-</a:t>
            </a:r>
          </a:p>
          <a:p>
            <a:pPr algn="ctr"/>
            <a:r>
              <a:rPr lang="cs-CZ" sz="5400" b="1" i="1" dirty="0">
                <a:solidFill>
                  <a:srgbClr val="F9C937"/>
                </a:solidFill>
                <a:latin typeface="Calibri" panose="020F0502020204030204" pitchFamily="34" charset="0"/>
                <a:ea typeface="Silom" pitchFamily="2" charset="-34"/>
                <a:cs typeface="Calibri" panose="020F0502020204030204" pitchFamily="34" charset="0"/>
              </a:rPr>
              <a:t>DOTACE PRO OBČANY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xmlns="" id="{9F913400-E5F8-614A-9C5C-50C294B32D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14" y="4135498"/>
            <a:ext cx="2176040" cy="170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44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2F3A7BF7-AE4A-8B4C-9735-B6420029A2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98" b="1"/>
          <a:stretch/>
        </p:blipFill>
        <p:spPr>
          <a:xfrm>
            <a:off x="0" y="0"/>
            <a:ext cx="12192000" cy="263054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967837-0BF3-B86C-3C15-6538A298D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706100" cy="1325563"/>
          </a:xfrm>
        </p:spPr>
        <p:txBody>
          <a:bodyPr/>
          <a:lstStyle/>
          <a:p>
            <a:r>
              <a:rPr lang="cs-CZ" b="1" i="1" dirty="0">
                <a:solidFill>
                  <a:srgbClr val="F9C937"/>
                </a:solidFill>
              </a:rPr>
              <a:t>POMOC OBČANŮM S ČERPÁNÍM DOTACÍ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749B968-D706-B8C6-F7BD-4BBF6C4AE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 Informování občanů o aktuálně platných dotačních titulech</a:t>
            </a:r>
          </a:p>
          <a:p>
            <a:r>
              <a:rPr lang="cs-CZ" dirty="0"/>
              <a:t>Pomoc občanům zkrotit drahé energie </a:t>
            </a:r>
          </a:p>
          <a:p>
            <a:r>
              <a:rPr lang="cs-CZ" dirty="0"/>
              <a:t>Veřejná prezentace s možností diskuze a zodpovězení dotazů </a:t>
            </a:r>
          </a:p>
          <a:p>
            <a:r>
              <a:rPr lang="cs-CZ" dirty="0"/>
              <a:t>Pomoc při zajištění podkladů potřebných k podání dotace </a:t>
            </a:r>
          </a:p>
          <a:p>
            <a:r>
              <a:rPr lang="cs-CZ" dirty="0"/>
              <a:t> NZÚ Light aktuální podmínky 1/2024 rozšíření skupiny příjemců</a:t>
            </a:r>
          </a:p>
          <a:p>
            <a:r>
              <a:rPr lang="cs-CZ" dirty="0"/>
              <a:t>Dotační titul vypsán jen do 31.12.2024 nebo do vyčerpání</a:t>
            </a:r>
          </a:p>
          <a:p>
            <a:r>
              <a:rPr lang="cs-CZ" dirty="0"/>
              <a:t>Kompletní poradenství s lidským přístupem vzhledem k příjmové skupině</a:t>
            </a:r>
          </a:p>
          <a:p>
            <a:r>
              <a:rPr lang="cs-CZ" dirty="0"/>
              <a:t>Spolupráce s EKIS a MAS při podání a vyřízení dotace NZÚ Light</a:t>
            </a:r>
          </a:p>
          <a:p>
            <a:r>
              <a:rPr lang="cs-CZ" dirty="0"/>
              <a:t>Zajištění silné a spolehlivé společnosti při realizaci opatření z NZÚ Light</a:t>
            </a:r>
          </a:p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C6CBF8B-1CD8-E34D-A7AD-BAECF9736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ADOTACE - dotační agentura a.s.</a:t>
            </a:r>
          </a:p>
        </p:txBody>
      </p:sp>
    </p:spTree>
    <p:extLst>
      <p:ext uri="{BB962C8B-B14F-4D97-AF65-F5344CB8AC3E}">
        <p14:creationId xmlns:p14="http://schemas.microsoft.com/office/powerpoint/2010/main" val="3106263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2F3A7BF7-AE4A-8B4C-9735-B6420029A2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0" y="0"/>
            <a:ext cx="12192000" cy="263054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967837-0BF3-B86C-3C15-6538A298D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b="1" i="1" dirty="0">
                <a:solidFill>
                  <a:srgbClr val="F9C937"/>
                </a:solidFill>
              </a:rPr>
              <a:t>PRÁCE V OBCI/MĚSTĚ A NAŠE POSLÁNÍ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749B968-D706-B8C6-F7BD-4BBF6C4AE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946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 informování občanů formou letáku, vývěsky, webu či FB stránky obce, rozhlasu a poté veřejnou prezentací s občany</a:t>
            </a:r>
          </a:p>
          <a:p>
            <a:r>
              <a:rPr lang="cs-CZ" dirty="0"/>
              <a:t>Řešení dotace NZÚ Light, NZÚ, Oprav dům po babičce, Kotlíkové dotace – napříč všemi skupinami obyvatel v obci</a:t>
            </a:r>
          </a:p>
          <a:p>
            <a:r>
              <a:rPr lang="cs-CZ" dirty="0"/>
              <a:t>Dotační specialista individuálně posuzuje splnění podmínek pro čerpání dotace v daném rodinném domě či bytě</a:t>
            </a:r>
          </a:p>
          <a:p>
            <a:r>
              <a:rPr lang="cs-CZ" dirty="0"/>
              <a:t>Pomáhá s volbou vhodného opatření a následným vyřízením dotace </a:t>
            </a:r>
          </a:p>
          <a:p>
            <a:r>
              <a:rPr lang="cs-CZ" dirty="0"/>
              <a:t>Správná instalace úsporného opatření specializovanou společností</a:t>
            </a:r>
          </a:p>
          <a:p>
            <a:r>
              <a:rPr lang="cs-CZ" dirty="0"/>
              <a:t>Závěrečná zpráva a uzavření dotace s udržitelností 5 let</a:t>
            </a:r>
          </a:p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FE4A93D-8DD6-A643-8040-15BD8AF47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ADOTACE - dotační agentura a.s.</a:t>
            </a:r>
          </a:p>
        </p:txBody>
      </p:sp>
    </p:spTree>
    <p:extLst>
      <p:ext uri="{BB962C8B-B14F-4D97-AF65-F5344CB8AC3E}">
        <p14:creationId xmlns:p14="http://schemas.microsoft.com/office/powerpoint/2010/main" val="179250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2F3A7BF7-AE4A-8B4C-9735-B6420029A2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35"/>
          <a:stretch/>
        </p:blipFill>
        <p:spPr>
          <a:xfrm>
            <a:off x="0" y="12356"/>
            <a:ext cx="12192000" cy="261818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967837-0BF3-B86C-3C15-6538A298D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57"/>
            <a:ext cx="10515600" cy="1325563"/>
          </a:xfrm>
        </p:spPr>
        <p:txBody>
          <a:bodyPr/>
          <a:lstStyle/>
          <a:p>
            <a:r>
              <a:rPr lang="cs-CZ" b="1" i="1" dirty="0">
                <a:solidFill>
                  <a:srgbClr val="F9C937"/>
                </a:solidFill>
              </a:rPr>
              <a:t>PODMÍNKY</a:t>
            </a:r>
            <a:r>
              <a:rPr lang="cs-CZ" dirty="0"/>
              <a:t> </a:t>
            </a:r>
            <a:r>
              <a:rPr lang="cs-CZ" b="1" i="1" dirty="0">
                <a:solidFill>
                  <a:srgbClr val="F9C937"/>
                </a:solidFill>
              </a:rPr>
              <a:t>NZU LIGHT A JEJICH ČERPÁNÍ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749B968-D706-B8C6-F7BD-4BBF6C4AE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Podmínky</a:t>
            </a:r>
          </a:p>
          <a:p>
            <a:r>
              <a:rPr lang="cs-CZ" dirty="0"/>
              <a:t>100% výplata dopředu</a:t>
            </a:r>
          </a:p>
          <a:p>
            <a:r>
              <a:rPr lang="cs-CZ" dirty="0"/>
              <a:t>Rozšíření podmínek 1/2024</a:t>
            </a:r>
          </a:p>
          <a:p>
            <a:r>
              <a:rPr lang="cs-CZ" dirty="0"/>
              <a:t>Příprava pro EKIS a MAS</a:t>
            </a:r>
          </a:p>
          <a:p>
            <a:r>
              <a:rPr lang="cs-CZ" dirty="0"/>
              <a:t>Zajištění realizační firmy </a:t>
            </a:r>
          </a:p>
          <a:p>
            <a:r>
              <a:rPr lang="cs-CZ" dirty="0"/>
              <a:t>Pomoc s dokončením opatření díky doplatkům za dané opatření </a:t>
            </a:r>
          </a:p>
          <a:p>
            <a:pPr marL="0" indent="0">
              <a:buNone/>
            </a:pPr>
            <a:r>
              <a:rPr lang="cs-CZ" dirty="0"/>
              <a:t>(nevybíráme 100% záloh jako jiné neseriózní společnosti na trhu)</a:t>
            </a:r>
          </a:p>
          <a:p>
            <a:r>
              <a:rPr lang="cs-CZ" dirty="0"/>
              <a:t> Řešíme veškeré opatření pro občany, nejen pouze ohřev vody (klientům se v takovém případě znemožní čerpat 150.000 Kč na okna či zateplení)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3669DA1-7EB5-BF45-A5DA-9E1EE1B8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ADOTACE - dotační agentura a.s.</a:t>
            </a:r>
          </a:p>
        </p:txBody>
      </p:sp>
    </p:spTree>
    <p:extLst>
      <p:ext uri="{BB962C8B-B14F-4D97-AF65-F5344CB8AC3E}">
        <p14:creationId xmlns:p14="http://schemas.microsoft.com/office/powerpoint/2010/main" val="730480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32871ACE-447D-6C4D-8C7A-1C94F13AE4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48" y="2156563"/>
            <a:ext cx="1950434" cy="1097119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2F3A7BF7-AE4A-8B4C-9735-B6420029A2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36"/>
          <a:stretch/>
        </p:blipFill>
        <p:spPr>
          <a:xfrm>
            <a:off x="-141" y="0"/>
            <a:ext cx="12192000" cy="260234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967837-0BF3-B86C-3C15-6538A298D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07" y="-68177"/>
            <a:ext cx="11405852" cy="1325563"/>
          </a:xfrm>
        </p:spPr>
        <p:txBody>
          <a:bodyPr/>
          <a:lstStyle/>
          <a:p>
            <a:r>
              <a:rPr lang="cs-CZ" b="1" i="1" dirty="0">
                <a:solidFill>
                  <a:srgbClr val="F9C937"/>
                </a:solidFill>
              </a:rPr>
              <a:t>PARTNERSKÉ</a:t>
            </a:r>
            <a:r>
              <a:rPr lang="cs-CZ" dirty="0"/>
              <a:t> </a:t>
            </a:r>
            <a:r>
              <a:rPr lang="cs-CZ" b="1" i="1" dirty="0">
                <a:solidFill>
                  <a:srgbClr val="F9C937"/>
                </a:solidFill>
              </a:rPr>
              <a:t>REALIZAČNÍ FIRMY V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749B968-D706-B8C6-F7BD-4BBF6C4AE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Okna, dveře: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Zateplení – střechy, stropu fasády domu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Fotovolatický ohřev vody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2EFEE1B9-C6F2-8345-8D24-7EF95857AFC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394" y="1948562"/>
            <a:ext cx="2487054" cy="1398968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995BA52A-A884-5C4B-A731-500A6FD953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100" y="2474334"/>
            <a:ext cx="2229364" cy="373131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7AC5AF44-A953-744D-AC3A-4038FA9D11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625" y="2226935"/>
            <a:ext cx="1415470" cy="943646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DF475D74-BBA7-944A-AE38-9C1001CB75E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16495"/>
            <a:ext cx="2055298" cy="846818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xmlns="" id="{3534AEB4-F12F-274D-8A8D-C7F01626B33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360" y="2179063"/>
            <a:ext cx="1705967" cy="937967"/>
          </a:xfrm>
          <a:prstGeom prst="rect">
            <a:avLst/>
          </a:prstGeom>
        </p:spPr>
      </p:pic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F7EB3412-44EB-8F43-B567-A2F8FE7E037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087" y="5644721"/>
            <a:ext cx="3189377" cy="863180"/>
          </a:xfrm>
          <a:prstGeom prst="rect">
            <a:avLst/>
          </a:prstGeom>
        </p:spPr>
      </p:pic>
      <p:pic>
        <p:nvPicPr>
          <p:cNvPr id="24" name="Obrázek 23">
            <a:extLst>
              <a:ext uri="{FF2B5EF4-FFF2-40B4-BE49-F238E27FC236}">
                <a16:creationId xmlns:a16="http://schemas.microsoft.com/office/drawing/2014/main" xmlns="" id="{8CB09182-79C1-6A42-97A1-5D8FF618943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5301049"/>
            <a:ext cx="1526019" cy="1206852"/>
          </a:xfrm>
          <a:prstGeom prst="rect">
            <a:avLst/>
          </a:prstGeom>
        </p:spPr>
      </p:pic>
      <p:pic>
        <p:nvPicPr>
          <p:cNvPr id="26" name="Obrázek 25">
            <a:extLst>
              <a:ext uri="{FF2B5EF4-FFF2-40B4-BE49-F238E27FC236}">
                <a16:creationId xmlns:a16="http://schemas.microsoft.com/office/drawing/2014/main" xmlns="" id="{D44704DC-08B4-9F40-AED1-3A1B3C6E5F0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694" y="5694732"/>
            <a:ext cx="2879210" cy="599346"/>
          </a:xfrm>
          <a:prstGeom prst="rect">
            <a:avLst/>
          </a:prstGeom>
        </p:spPr>
      </p:pic>
      <p:pic>
        <p:nvPicPr>
          <p:cNvPr id="32" name="Obrázek 31">
            <a:extLst>
              <a:ext uri="{FF2B5EF4-FFF2-40B4-BE49-F238E27FC236}">
                <a16:creationId xmlns:a16="http://schemas.microsoft.com/office/drawing/2014/main" xmlns="" id="{59E0CADB-0F77-E14D-BA1C-7837735F352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9653" y="5691347"/>
            <a:ext cx="1553590" cy="60273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EC72C98-534A-DC40-9E66-B623A25F70D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001" y="3863741"/>
            <a:ext cx="1752837" cy="90368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774DDF75-FF4F-D24D-A083-AB76F086441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42" y="3820631"/>
            <a:ext cx="2457691" cy="989903"/>
          </a:xfrm>
          <a:prstGeom prst="rect">
            <a:avLst/>
          </a:prstGeom>
        </p:spPr>
      </p:pic>
      <p:sp>
        <p:nvSpPr>
          <p:cNvPr id="11" name="Zástupný symbol pro zápatí 10">
            <a:extLst>
              <a:ext uri="{FF2B5EF4-FFF2-40B4-BE49-F238E27FC236}">
                <a16:creationId xmlns:a16="http://schemas.microsoft.com/office/drawing/2014/main" xmlns="" id="{8E4B72B8-AADA-6442-B3E0-791E77220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ADOTACE - dotační agentura a.s.</a:t>
            </a:r>
          </a:p>
        </p:txBody>
      </p:sp>
    </p:spTree>
    <p:extLst>
      <p:ext uri="{BB962C8B-B14F-4D97-AF65-F5344CB8AC3E}">
        <p14:creationId xmlns:p14="http://schemas.microsoft.com/office/powerpoint/2010/main" val="29142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6AFF371-12D4-F09F-CB1F-523062960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3618" y="4157912"/>
            <a:ext cx="7675466" cy="1892289"/>
          </a:xfrm>
        </p:spPr>
        <p:txBody>
          <a:bodyPr>
            <a:normAutofit/>
          </a:bodyPr>
          <a:lstStyle/>
          <a:p>
            <a:endParaRPr lang="cs-CZ" i="1" dirty="0"/>
          </a:p>
          <a:p>
            <a:r>
              <a:rPr lang="cs-CZ" sz="2800" i="1" dirty="0"/>
              <a:t> Děkujeme za pozornost a je nám ctí touto formou pomáhat lidem.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8E371372-2B91-5046-A8C7-6A34ABEAC4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84"/>
          <a:stretch/>
        </p:blipFill>
        <p:spPr>
          <a:xfrm>
            <a:off x="0" y="0"/>
            <a:ext cx="12192000" cy="4551656"/>
          </a:xfrm>
          <a:prstGeom prst="rect">
            <a:avLst/>
          </a:prstGeom>
          <a:effectLst/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A5D1D2E9-D2A2-E54E-8B53-987ABD9C350E}"/>
              </a:ext>
            </a:extLst>
          </p:cNvPr>
          <p:cNvSpPr txBox="1"/>
          <p:nvPr/>
        </p:nvSpPr>
        <p:spPr>
          <a:xfrm>
            <a:off x="1477735" y="457479"/>
            <a:ext cx="92365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</a:lstStyle>
          <a:p>
            <a:pPr algn="ctr"/>
            <a:r>
              <a:rPr lang="cs-CZ" sz="5400" b="1" i="1" dirty="0">
                <a:solidFill>
                  <a:srgbClr val="F9C937"/>
                </a:solidFill>
                <a:latin typeface="Calibri" panose="020F0502020204030204" pitchFamily="34" charset="0"/>
                <a:ea typeface="Silom" pitchFamily="2" charset="-34"/>
                <a:cs typeface="Calibri" panose="020F0502020204030204" pitchFamily="34" charset="0"/>
              </a:rPr>
              <a:t>REPUBLIKOVÝ PROJEKT</a:t>
            </a:r>
          </a:p>
          <a:p>
            <a:pPr algn="ctr"/>
            <a:r>
              <a:rPr lang="cs-CZ" sz="2000" b="1" i="1" dirty="0">
                <a:solidFill>
                  <a:srgbClr val="F9C937"/>
                </a:solidFill>
                <a:latin typeface="Calibri" panose="020F0502020204030204" pitchFamily="34" charset="0"/>
                <a:ea typeface="Silom" pitchFamily="2" charset="-34"/>
                <a:cs typeface="Calibri" panose="020F0502020204030204" pitchFamily="34" charset="0"/>
              </a:rPr>
              <a:t>-</a:t>
            </a:r>
          </a:p>
          <a:p>
            <a:pPr algn="ctr"/>
            <a:r>
              <a:rPr lang="cs-CZ" sz="5400" b="1" i="1" dirty="0">
                <a:solidFill>
                  <a:srgbClr val="F9C937"/>
                </a:solidFill>
                <a:latin typeface="Calibri" panose="020F0502020204030204" pitchFamily="34" charset="0"/>
                <a:ea typeface="Silom" pitchFamily="2" charset="-34"/>
                <a:cs typeface="Calibri" panose="020F0502020204030204" pitchFamily="34" charset="0"/>
              </a:rPr>
              <a:t>DOTACE PRO OBČANY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886092B5-B9B8-7141-887B-D8DCB1AEE0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89" y="4157912"/>
            <a:ext cx="2176040" cy="170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5797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337</Words>
  <Application>Microsoft Office PowerPoint</Application>
  <PresentationFormat>Širokoúhlá obrazovka</PresentationFormat>
  <Paragraphs>47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Silom</vt:lpstr>
      <vt:lpstr>Motiv Office</vt:lpstr>
      <vt:lpstr>Prezentace aplikace PowerPoint</vt:lpstr>
      <vt:lpstr>POMOC OBČANŮM S ČERPÁNÍM DOTACÍ 2024</vt:lpstr>
      <vt:lpstr>PRÁCE V OBCI/MĚSTĚ A NAŠE POSLÁNÍ</vt:lpstr>
      <vt:lpstr>PODMÍNKY NZU LIGHT A JEJICH ČERPÁNÍ</vt:lpstr>
      <vt:lpstr>PARTNERSKÉ REALIZAČNÍ FIRMY V PROJEKTU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Adotace a.s.                   Republikový projekt – dotace pro občany</dc:title>
  <dc:creator>Jiří Antoš</dc:creator>
  <cp:lastModifiedBy>ucetni@myslocovice.cz</cp:lastModifiedBy>
  <cp:revision>21</cp:revision>
  <dcterms:created xsi:type="dcterms:W3CDTF">2024-01-24T07:31:01Z</dcterms:created>
  <dcterms:modified xsi:type="dcterms:W3CDTF">2024-02-07T13:40:53Z</dcterms:modified>
</cp:coreProperties>
</file>